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5"/>
  </p:notesMasterIdLst>
  <p:sldIdLst>
    <p:sldId id="278" r:id="rId4"/>
    <p:sldId id="256" r:id="rId5"/>
    <p:sldId id="257" r:id="rId6"/>
    <p:sldId id="280" r:id="rId7"/>
    <p:sldId id="259" r:id="rId8"/>
    <p:sldId id="258" r:id="rId9"/>
    <p:sldId id="279" r:id="rId10"/>
    <p:sldId id="261" r:id="rId11"/>
    <p:sldId id="273" r:id="rId12"/>
    <p:sldId id="274" r:id="rId13"/>
    <p:sldId id="269" r:id="rId14"/>
    <p:sldId id="266" r:id="rId15"/>
    <p:sldId id="267" r:id="rId16"/>
    <p:sldId id="268" r:id="rId17"/>
    <p:sldId id="262" r:id="rId18"/>
    <p:sldId id="275" r:id="rId19"/>
    <p:sldId id="270" r:id="rId20"/>
    <p:sldId id="276" r:id="rId21"/>
    <p:sldId id="271" r:id="rId22"/>
    <p:sldId id="264" r:id="rId23"/>
    <p:sldId id="265" r:id="rId24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9651" autoAdjust="0"/>
  </p:normalViewPr>
  <p:slideViewPr>
    <p:cSldViewPr snapToGrid="0">
      <p:cViewPr varScale="1">
        <p:scale>
          <a:sx n="92" d="100"/>
          <a:sy n="92" d="100"/>
        </p:scale>
        <p:origin x="1140" y="78"/>
      </p:cViewPr>
      <p:guideLst/>
    </p:cSldViewPr>
  </p:slideViewPr>
  <p:outlineViewPr>
    <p:cViewPr>
      <p:scale>
        <a:sx n="33" d="100"/>
        <a:sy n="33" d="100"/>
      </p:scale>
      <p:origin x="0" y="-28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B2151-9653-4377-8CA8-7253EF67697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7511809-FFB3-4FF9-8AE2-6183249341F6}">
      <dgm:prSet phldrT="[Tekst]" custT="1"/>
      <dgm:spPr/>
      <dgm:t>
        <a:bodyPr/>
        <a:lstStyle/>
        <a:p>
          <a:r>
            <a:rPr lang="nl-NL" sz="2400" dirty="0" err="1" smtClean="0"/>
            <a:t>What</a:t>
          </a:r>
          <a:endParaRPr lang="nl-NL" sz="2400" dirty="0"/>
        </a:p>
      </dgm:t>
    </dgm:pt>
    <dgm:pt modelId="{76BD383C-6545-4F7D-BB3F-9EC9B3697395}" type="parTrans" cxnId="{FA569BA4-5820-4D38-AD70-83C60E010A48}">
      <dgm:prSet/>
      <dgm:spPr/>
      <dgm:t>
        <a:bodyPr/>
        <a:lstStyle/>
        <a:p>
          <a:endParaRPr lang="nl-NL"/>
        </a:p>
      </dgm:t>
    </dgm:pt>
    <dgm:pt modelId="{2778955A-AE2D-4EA9-8F7C-04903E21B5D6}" type="sibTrans" cxnId="{FA569BA4-5820-4D38-AD70-83C60E010A48}">
      <dgm:prSet/>
      <dgm:spPr/>
      <dgm:t>
        <a:bodyPr/>
        <a:lstStyle/>
        <a:p>
          <a:endParaRPr lang="nl-NL"/>
        </a:p>
      </dgm:t>
    </dgm:pt>
    <dgm:pt modelId="{580D94F3-5F1B-47B3-B585-6DE9BF702BA7}">
      <dgm:prSet phldrT="[Tekst]" custT="1"/>
      <dgm:spPr/>
      <dgm:t>
        <a:bodyPr/>
        <a:lstStyle/>
        <a:p>
          <a:r>
            <a:rPr lang="nl-NL" sz="2400" dirty="0" smtClean="0"/>
            <a:t>How</a:t>
          </a:r>
          <a:endParaRPr lang="nl-NL" sz="2400" dirty="0"/>
        </a:p>
      </dgm:t>
    </dgm:pt>
    <dgm:pt modelId="{50B8B6F1-A67F-44C4-B276-BC4B51B773C1}" type="parTrans" cxnId="{3D8D9221-DA05-4599-9289-3F412C82F475}">
      <dgm:prSet/>
      <dgm:spPr/>
      <dgm:t>
        <a:bodyPr/>
        <a:lstStyle/>
        <a:p>
          <a:endParaRPr lang="nl-NL"/>
        </a:p>
      </dgm:t>
    </dgm:pt>
    <dgm:pt modelId="{EA614BE6-525A-454D-8E32-98751932C709}" type="sibTrans" cxnId="{3D8D9221-DA05-4599-9289-3F412C82F475}">
      <dgm:prSet/>
      <dgm:spPr/>
      <dgm:t>
        <a:bodyPr/>
        <a:lstStyle/>
        <a:p>
          <a:endParaRPr lang="nl-NL"/>
        </a:p>
      </dgm:t>
    </dgm:pt>
    <dgm:pt modelId="{0483BA14-6596-4CD6-95F7-77B8CD738C42}">
      <dgm:prSet phldrT="[Tekst]" custT="1"/>
      <dgm:spPr/>
      <dgm:t>
        <a:bodyPr/>
        <a:lstStyle/>
        <a:p>
          <a:r>
            <a:rPr lang="nl-NL" sz="2400" dirty="0" err="1" smtClean="0"/>
            <a:t>Why</a:t>
          </a:r>
          <a:endParaRPr lang="nl-NL" sz="2000" dirty="0"/>
        </a:p>
      </dgm:t>
    </dgm:pt>
    <dgm:pt modelId="{99507BB0-209A-42CA-9D0B-1DE8C84F304A}" type="parTrans" cxnId="{AD5C3A9B-7450-485E-8956-1D28D131ACCE}">
      <dgm:prSet/>
      <dgm:spPr/>
      <dgm:t>
        <a:bodyPr/>
        <a:lstStyle/>
        <a:p>
          <a:endParaRPr lang="nl-NL"/>
        </a:p>
      </dgm:t>
    </dgm:pt>
    <dgm:pt modelId="{E1C61773-2B4C-485C-B3CF-1542378D7011}" type="sibTrans" cxnId="{AD5C3A9B-7450-485E-8956-1D28D131ACCE}">
      <dgm:prSet/>
      <dgm:spPr/>
      <dgm:t>
        <a:bodyPr/>
        <a:lstStyle/>
        <a:p>
          <a:endParaRPr lang="nl-NL"/>
        </a:p>
      </dgm:t>
    </dgm:pt>
    <dgm:pt modelId="{A9C4F401-17A6-4F4B-9130-1DC0C00908FD}" type="pres">
      <dgm:prSet presAssocID="{B08B2151-9653-4377-8CA8-7253EF67697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463BBB7-D379-4D92-AF46-84859A46AABB}" type="pres">
      <dgm:prSet presAssocID="{B08B2151-9653-4377-8CA8-7253EF676972}" presName="comp1" presStyleCnt="0"/>
      <dgm:spPr/>
    </dgm:pt>
    <dgm:pt modelId="{7C425F89-FEB0-4C99-AF2A-EDB0358DDFAC}" type="pres">
      <dgm:prSet presAssocID="{B08B2151-9653-4377-8CA8-7253EF676972}" presName="circle1" presStyleLbl="node1" presStyleIdx="0" presStyleCnt="3"/>
      <dgm:spPr/>
      <dgm:t>
        <a:bodyPr/>
        <a:lstStyle/>
        <a:p>
          <a:endParaRPr lang="nl-NL"/>
        </a:p>
      </dgm:t>
    </dgm:pt>
    <dgm:pt modelId="{159BD427-8403-4B84-942A-5B6438441140}" type="pres">
      <dgm:prSet presAssocID="{B08B2151-9653-4377-8CA8-7253EF676972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E905FF2-86B9-44CB-877F-459356038D30}" type="pres">
      <dgm:prSet presAssocID="{B08B2151-9653-4377-8CA8-7253EF676972}" presName="comp2" presStyleCnt="0"/>
      <dgm:spPr/>
    </dgm:pt>
    <dgm:pt modelId="{6B1B1F12-EAE2-4A4F-BCA7-C63C9B683ACD}" type="pres">
      <dgm:prSet presAssocID="{B08B2151-9653-4377-8CA8-7253EF676972}" presName="circle2" presStyleLbl="node1" presStyleIdx="1" presStyleCnt="3" custScaleX="90340" custScaleY="90161" custLinFactNeighborX="0" custLinFactNeighborY="-15986"/>
      <dgm:spPr/>
      <dgm:t>
        <a:bodyPr/>
        <a:lstStyle/>
        <a:p>
          <a:endParaRPr lang="nl-NL"/>
        </a:p>
      </dgm:t>
    </dgm:pt>
    <dgm:pt modelId="{310B870D-89F3-48C5-8C65-3DAADF72BF19}" type="pres">
      <dgm:prSet presAssocID="{B08B2151-9653-4377-8CA8-7253EF676972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8690CB9-D5D7-4D1F-A8C8-2C9E74B23023}" type="pres">
      <dgm:prSet presAssocID="{B08B2151-9653-4377-8CA8-7253EF676972}" presName="comp3" presStyleCnt="0"/>
      <dgm:spPr/>
    </dgm:pt>
    <dgm:pt modelId="{4FF0C4F7-F5B5-4EEA-AACC-74C225691116}" type="pres">
      <dgm:prSet presAssocID="{B08B2151-9653-4377-8CA8-7253EF676972}" presName="circle3" presStyleLbl="node1" presStyleIdx="2" presStyleCnt="3" custScaleX="65463" custScaleY="68758" custLinFactNeighborX="0" custLinFactNeighborY="-48978"/>
      <dgm:spPr/>
      <dgm:t>
        <a:bodyPr/>
        <a:lstStyle/>
        <a:p>
          <a:endParaRPr lang="nl-NL"/>
        </a:p>
      </dgm:t>
    </dgm:pt>
    <dgm:pt modelId="{C7C14198-6876-45ED-81F8-75AF16D0F6ED}" type="pres">
      <dgm:prSet presAssocID="{B08B2151-9653-4377-8CA8-7253EF676972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EC92231-92D5-469B-B0F9-00196C85187A}" type="presOf" srcId="{580D94F3-5F1B-47B3-B585-6DE9BF702BA7}" destId="{6B1B1F12-EAE2-4A4F-BCA7-C63C9B683ACD}" srcOrd="0" destOrd="0" presId="urn:microsoft.com/office/officeart/2005/8/layout/venn2"/>
    <dgm:cxn modelId="{7B2483E7-EFF5-42F4-90D4-47FA13D3AE87}" type="presOf" srcId="{B08B2151-9653-4377-8CA8-7253EF676972}" destId="{A9C4F401-17A6-4F4B-9130-1DC0C00908FD}" srcOrd="0" destOrd="0" presId="urn:microsoft.com/office/officeart/2005/8/layout/venn2"/>
    <dgm:cxn modelId="{8DE6F4C6-98A1-46B0-AD0D-339680F3E435}" type="presOf" srcId="{F7511809-FFB3-4FF9-8AE2-6183249341F6}" destId="{7C425F89-FEB0-4C99-AF2A-EDB0358DDFAC}" srcOrd="0" destOrd="0" presId="urn:microsoft.com/office/officeart/2005/8/layout/venn2"/>
    <dgm:cxn modelId="{A1523F81-8237-4064-8457-2CD8B946586B}" type="presOf" srcId="{580D94F3-5F1B-47B3-B585-6DE9BF702BA7}" destId="{310B870D-89F3-48C5-8C65-3DAADF72BF19}" srcOrd="1" destOrd="0" presId="urn:microsoft.com/office/officeart/2005/8/layout/venn2"/>
    <dgm:cxn modelId="{FA569BA4-5820-4D38-AD70-83C60E010A48}" srcId="{B08B2151-9653-4377-8CA8-7253EF676972}" destId="{F7511809-FFB3-4FF9-8AE2-6183249341F6}" srcOrd="0" destOrd="0" parTransId="{76BD383C-6545-4F7D-BB3F-9EC9B3697395}" sibTransId="{2778955A-AE2D-4EA9-8F7C-04903E21B5D6}"/>
    <dgm:cxn modelId="{3D8D9221-DA05-4599-9289-3F412C82F475}" srcId="{B08B2151-9653-4377-8CA8-7253EF676972}" destId="{580D94F3-5F1B-47B3-B585-6DE9BF702BA7}" srcOrd="1" destOrd="0" parTransId="{50B8B6F1-A67F-44C4-B276-BC4B51B773C1}" sibTransId="{EA614BE6-525A-454D-8E32-98751932C709}"/>
    <dgm:cxn modelId="{9B67BBB9-0A45-47EB-8B74-A7EB75C9B81A}" type="presOf" srcId="{F7511809-FFB3-4FF9-8AE2-6183249341F6}" destId="{159BD427-8403-4B84-942A-5B6438441140}" srcOrd="1" destOrd="0" presId="urn:microsoft.com/office/officeart/2005/8/layout/venn2"/>
    <dgm:cxn modelId="{3197B934-F54F-4A84-B2F7-EA1614525AD5}" type="presOf" srcId="{0483BA14-6596-4CD6-95F7-77B8CD738C42}" destId="{C7C14198-6876-45ED-81F8-75AF16D0F6ED}" srcOrd="1" destOrd="0" presId="urn:microsoft.com/office/officeart/2005/8/layout/venn2"/>
    <dgm:cxn modelId="{FB3EA5E2-6407-4B44-B1FD-26BBA35DC338}" type="presOf" srcId="{0483BA14-6596-4CD6-95F7-77B8CD738C42}" destId="{4FF0C4F7-F5B5-4EEA-AACC-74C225691116}" srcOrd="0" destOrd="0" presId="urn:microsoft.com/office/officeart/2005/8/layout/venn2"/>
    <dgm:cxn modelId="{AD5C3A9B-7450-485E-8956-1D28D131ACCE}" srcId="{B08B2151-9653-4377-8CA8-7253EF676972}" destId="{0483BA14-6596-4CD6-95F7-77B8CD738C42}" srcOrd="2" destOrd="0" parTransId="{99507BB0-209A-42CA-9D0B-1DE8C84F304A}" sibTransId="{E1C61773-2B4C-485C-B3CF-1542378D7011}"/>
    <dgm:cxn modelId="{7BB62C7C-2DDB-4B27-BFEE-15F5FA29D18A}" type="presParOf" srcId="{A9C4F401-17A6-4F4B-9130-1DC0C00908FD}" destId="{D463BBB7-D379-4D92-AF46-84859A46AABB}" srcOrd="0" destOrd="0" presId="urn:microsoft.com/office/officeart/2005/8/layout/venn2"/>
    <dgm:cxn modelId="{F78316F3-CDF1-4560-9AE6-866D24B417BE}" type="presParOf" srcId="{D463BBB7-D379-4D92-AF46-84859A46AABB}" destId="{7C425F89-FEB0-4C99-AF2A-EDB0358DDFAC}" srcOrd="0" destOrd="0" presId="urn:microsoft.com/office/officeart/2005/8/layout/venn2"/>
    <dgm:cxn modelId="{F8C9A875-BECF-4442-BBB3-68F346D0052F}" type="presParOf" srcId="{D463BBB7-D379-4D92-AF46-84859A46AABB}" destId="{159BD427-8403-4B84-942A-5B6438441140}" srcOrd="1" destOrd="0" presId="urn:microsoft.com/office/officeart/2005/8/layout/venn2"/>
    <dgm:cxn modelId="{8050F36C-D4AD-4FB8-9BA8-CC90A46A60DE}" type="presParOf" srcId="{A9C4F401-17A6-4F4B-9130-1DC0C00908FD}" destId="{0E905FF2-86B9-44CB-877F-459356038D30}" srcOrd="1" destOrd="0" presId="urn:microsoft.com/office/officeart/2005/8/layout/venn2"/>
    <dgm:cxn modelId="{5B09B713-2B78-4310-8E61-D8C5084152B0}" type="presParOf" srcId="{0E905FF2-86B9-44CB-877F-459356038D30}" destId="{6B1B1F12-EAE2-4A4F-BCA7-C63C9B683ACD}" srcOrd="0" destOrd="0" presId="urn:microsoft.com/office/officeart/2005/8/layout/venn2"/>
    <dgm:cxn modelId="{43146C7B-91F7-4940-BD2E-641066620965}" type="presParOf" srcId="{0E905FF2-86B9-44CB-877F-459356038D30}" destId="{310B870D-89F3-48C5-8C65-3DAADF72BF19}" srcOrd="1" destOrd="0" presId="urn:microsoft.com/office/officeart/2005/8/layout/venn2"/>
    <dgm:cxn modelId="{7CD3FAB5-0159-4D2A-945E-71CC733B83FA}" type="presParOf" srcId="{A9C4F401-17A6-4F4B-9130-1DC0C00908FD}" destId="{08690CB9-D5D7-4D1F-A8C8-2C9E74B23023}" srcOrd="2" destOrd="0" presId="urn:microsoft.com/office/officeart/2005/8/layout/venn2"/>
    <dgm:cxn modelId="{4BECA835-0461-436D-883E-E03DFA219632}" type="presParOf" srcId="{08690CB9-D5D7-4D1F-A8C8-2C9E74B23023}" destId="{4FF0C4F7-F5B5-4EEA-AACC-74C225691116}" srcOrd="0" destOrd="0" presId="urn:microsoft.com/office/officeart/2005/8/layout/venn2"/>
    <dgm:cxn modelId="{42B924D3-E930-406A-B398-7746DA9DBBEF}" type="presParOf" srcId="{08690CB9-D5D7-4D1F-A8C8-2C9E74B23023}" destId="{C7C14198-6876-45ED-81F8-75AF16D0F6E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C4C376-8D1C-4B39-884D-47377158B12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33052EB-37DB-4456-91B2-F8C9D995B385}">
      <dgm:prSet phldrT="[Tekst]"/>
      <dgm:spPr>
        <a:solidFill>
          <a:srgbClr val="E3011B"/>
        </a:solidFill>
      </dgm:spPr>
      <dgm:t>
        <a:bodyPr/>
        <a:lstStyle/>
        <a:p>
          <a:r>
            <a:rPr lang="nl-NL" dirty="0" smtClean="0">
              <a:solidFill>
                <a:schemeClr val="bg1"/>
              </a:solidFill>
            </a:rPr>
            <a:t>Ontdekking</a:t>
          </a:r>
          <a:endParaRPr lang="nl-NL" dirty="0">
            <a:solidFill>
              <a:schemeClr val="bg1"/>
            </a:solidFill>
          </a:endParaRPr>
        </a:p>
      </dgm:t>
    </dgm:pt>
    <dgm:pt modelId="{33881224-1E6D-4B90-83F6-FA82DBCF7DEF}" type="parTrans" cxnId="{6A65282D-EA90-45B8-832C-E40A007D8D59}">
      <dgm:prSet/>
      <dgm:spPr/>
      <dgm:t>
        <a:bodyPr/>
        <a:lstStyle/>
        <a:p>
          <a:endParaRPr lang="nl-NL"/>
        </a:p>
      </dgm:t>
    </dgm:pt>
    <dgm:pt modelId="{4660A9B9-6B79-4894-8CD6-CA6664358447}" type="sibTrans" cxnId="{6A65282D-EA90-45B8-832C-E40A007D8D59}">
      <dgm:prSet/>
      <dgm:spPr/>
      <dgm:t>
        <a:bodyPr/>
        <a:lstStyle/>
        <a:p>
          <a:endParaRPr lang="nl-NL"/>
        </a:p>
      </dgm:t>
    </dgm:pt>
    <dgm:pt modelId="{0ED55BCF-A933-4A29-B85E-A41C99708118}">
      <dgm:prSet phldrT="[Teks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l-NL" dirty="0" smtClean="0"/>
            <a:t>MVP</a:t>
          </a:r>
          <a:endParaRPr lang="nl-NL" dirty="0"/>
        </a:p>
      </dgm:t>
    </dgm:pt>
    <dgm:pt modelId="{D5CF0D28-22A7-476D-A52C-97F398AA8983}" type="parTrans" cxnId="{643567CD-E3EC-466C-AA75-E2180EC4CEC9}">
      <dgm:prSet/>
      <dgm:spPr/>
      <dgm:t>
        <a:bodyPr/>
        <a:lstStyle/>
        <a:p>
          <a:endParaRPr lang="nl-NL"/>
        </a:p>
      </dgm:t>
    </dgm:pt>
    <dgm:pt modelId="{3A701B98-8656-4E61-A2DA-A1B8314E725C}" type="sibTrans" cxnId="{643567CD-E3EC-466C-AA75-E2180EC4CEC9}">
      <dgm:prSet/>
      <dgm:spPr/>
      <dgm:t>
        <a:bodyPr/>
        <a:lstStyle/>
        <a:p>
          <a:endParaRPr lang="nl-NL"/>
        </a:p>
      </dgm:t>
    </dgm:pt>
    <dgm:pt modelId="{FC813725-F6C2-492E-B7B9-C682993C7875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nl-NL" dirty="0" smtClean="0"/>
            <a:t>Productie</a:t>
          </a:r>
          <a:endParaRPr lang="nl-NL" dirty="0"/>
        </a:p>
      </dgm:t>
    </dgm:pt>
    <dgm:pt modelId="{AB3F03DE-48BD-4275-B6BD-F9611CEAE38A}" type="parTrans" cxnId="{FC56DFF0-307B-489E-93C6-65633AD0AF46}">
      <dgm:prSet/>
      <dgm:spPr/>
      <dgm:t>
        <a:bodyPr/>
        <a:lstStyle/>
        <a:p>
          <a:endParaRPr lang="nl-NL"/>
        </a:p>
      </dgm:t>
    </dgm:pt>
    <dgm:pt modelId="{DA7D50A0-E35A-4A5D-8ACC-F1E0227BD89F}" type="sibTrans" cxnId="{FC56DFF0-307B-489E-93C6-65633AD0AF46}">
      <dgm:prSet/>
      <dgm:spPr/>
      <dgm:t>
        <a:bodyPr/>
        <a:lstStyle/>
        <a:p>
          <a:endParaRPr lang="nl-NL"/>
        </a:p>
      </dgm:t>
    </dgm:pt>
    <dgm:pt modelId="{2885804A-6816-43B3-9A08-F664EFC618AB}">
      <dgm:prSet/>
      <dgm:spPr/>
      <dgm:t>
        <a:bodyPr/>
        <a:lstStyle/>
        <a:p>
          <a:r>
            <a:rPr lang="nl-NL" dirty="0" smtClean="0"/>
            <a:t>Continue</a:t>
          </a:r>
        </a:p>
        <a:p>
          <a:r>
            <a:rPr lang="nl-NL" dirty="0" smtClean="0"/>
            <a:t>ontwikkeling</a:t>
          </a:r>
          <a:endParaRPr lang="nl-NL" dirty="0"/>
        </a:p>
      </dgm:t>
    </dgm:pt>
    <dgm:pt modelId="{F22354A5-29AE-45CD-937D-02085D067FEA}" type="parTrans" cxnId="{B16538F8-184A-49C0-9167-8DA90EB9149C}">
      <dgm:prSet/>
      <dgm:spPr/>
      <dgm:t>
        <a:bodyPr/>
        <a:lstStyle/>
        <a:p>
          <a:endParaRPr lang="nl-NL"/>
        </a:p>
      </dgm:t>
    </dgm:pt>
    <dgm:pt modelId="{13598AC4-A482-45C7-8287-529637E7EEDF}" type="sibTrans" cxnId="{B16538F8-184A-49C0-9167-8DA90EB9149C}">
      <dgm:prSet/>
      <dgm:spPr/>
      <dgm:t>
        <a:bodyPr/>
        <a:lstStyle/>
        <a:p>
          <a:endParaRPr lang="nl-NL"/>
        </a:p>
      </dgm:t>
    </dgm:pt>
    <dgm:pt modelId="{B941EE45-8396-41B0-A852-D304DC586653}" type="pres">
      <dgm:prSet presAssocID="{9FC4C376-8D1C-4B39-884D-47377158B12A}" presName="Name0" presStyleCnt="0">
        <dgm:presLayoutVars>
          <dgm:dir/>
          <dgm:animLvl val="lvl"/>
          <dgm:resizeHandles val="exact"/>
        </dgm:presLayoutVars>
      </dgm:prSet>
      <dgm:spPr/>
    </dgm:pt>
    <dgm:pt modelId="{B37E1C86-4F4B-40AF-A14A-7E3A6C0A2603}" type="pres">
      <dgm:prSet presAssocID="{B33052EB-37DB-4456-91B2-F8C9D995B38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311414-1CA6-4442-A243-C309739E2EA8}" type="pres">
      <dgm:prSet presAssocID="{4660A9B9-6B79-4894-8CD6-CA6664358447}" presName="parTxOnlySpace" presStyleCnt="0"/>
      <dgm:spPr/>
    </dgm:pt>
    <dgm:pt modelId="{391F1730-C242-44CF-ABAC-8B2E65A3F103}" type="pres">
      <dgm:prSet presAssocID="{0ED55BCF-A933-4A29-B85E-A41C9970811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AB25862-F669-4309-BABB-B81E5739AFFD}" type="pres">
      <dgm:prSet presAssocID="{3A701B98-8656-4E61-A2DA-A1B8314E725C}" presName="parTxOnlySpace" presStyleCnt="0"/>
      <dgm:spPr/>
    </dgm:pt>
    <dgm:pt modelId="{F2314D32-5648-47E2-9708-0CD092E15334}" type="pres">
      <dgm:prSet presAssocID="{FC813725-F6C2-492E-B7B9-C682993C787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72AC620-0CCF-4EA7-AC6B-F9DC4A58DBF3}" type="pres">
      <dgm:prSet presAssocID="{DA7D50A0-E35A-4A5D-8ACC-F1E0227BD89F}" presName="parTxOnlySpace" presStyleCnt="0"/>
      <dgm:spPr/>
    </dgm:pt>
    <dgm:pt modelId="{37632F08-B953-4285-B8BF-369D31BF5DA1}" type="pres">
      <dgm:prSet presAssocID="{2885804A-6816-43B3-9A08-F664EFC618A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FFCFE30-A29F-469D-A0EA-B9F4644A3EB2}" type="presOf" srcId="{9FC4C376-8D1C-4B39-884D-47377158B12A}" destId="{B941EE45-8396-41B0-A852-D304DC586653}" srcOrd="0" destOrd="0" presId="urn:microsoft.com/office/officeart/2005/8/layout/chevron1"/>
    <dgm:cxn modelId="{DA807307-D8A7-4B56-9523-82F326AD111F}" type="presOf" srcId="{B33052EB-37DB-4456-91B2-F8C9D995B385}" destId="{B37E1C86-4F4B-40AF-A14A-7E3A6C0A2603}" srcOrd="0" destOrd="0" presId="urn:microsoft.com/office/officeart/2005/8/layout/chevron1"/>
    <dgm:cxn modelId="{BF83FD3D-9DC6-40D1-9A41-41442635C804}" type="presOf" srcId="{FC813725-F6C2-492E-B7B9-C682993C7875}" destId="{F2314D32-5648-47E2-9708-0CD092E15334}" srcOrd="0" destOrd="0" presId="urn:microsoft.com/office/officeart/2005/8/layout/chevron1"/>
    <dgm:cxn modelId="{643567CD-E3EC-466C-AA75-E2180EC4CEC9}" srcId="{9FC4C376-8D1C-4B39-884D-47377158B12A}" destId="{0ED55BCF-A933-4A29-B85E-A41C99708118}" srcOrd="1" destOrd="0" parTransId="{D5CF0D28-22A7-476D-A52C-97F398AA8983}" sibTransId="{3A701B98-8656-4E61-A2DA-A1B8314E725C}"/>
    <dgm:cxn modelId="{FC56DFF0-307B-489E-93C6-65633AD0AF46}" srcId="{9FC4C376-8D1C-4B39-884D-47377158B12A}" destId="{FC813725-F6C2-492E-B7B9-C682993C7875}" srcOrd="2" destOrd="0" parTransId="{AB3F03DE-48BD-4275-B6BD-F9611CEAE38A}" sibTransId="{DA7D50A0-E35A-4A5D-8ACC-F1E0227BD89F}"/>
    <dgm:cxn modelId="{B16538F8-184A-49C0-9167-8DA90EB9149C}" srcId="{9FC4C376-8D1C-4B39-884D-47377158B12A}" destId="{2885804A-6816-43B3-9A08-F664EFC618AB}" srcOrd="3" destOrd="0" parTransId="{F22354A5-29AE-45CD-937D-02085D067FEA}" sibTransId="{13598AC4-A482-45C7-8287-529637E7EEDF}"/>
    <dgm:cxn modelId="{A02E726B-28B4-4979-A9E7-948A28EFFB55}" type="presOf" srcId="{2885804A-6816-43B3-9A08-F664EFC618AB}" destId="{37632F08-B953-4285-B8BF-369D31BF5DA1}" srcOrd="0" destOrd="0" presId="urn:microsoft.com/office/officeart/2005/8/layout/chevron1"/>
    <dgm:cxn modelId="{F8022D79-44C9-4BF8-8753-0DDD2D94A42C}" type="presOf" srcId="{0ED55BCF-A933-4A29-B85E-A41C99708118}" destId="{391F1730-C242-44CF-ABAC-8B2E65A3F103}" srcOrd="0" destOrd="0" presId="urn:microsoft.com/office/officeart/2005/8/layout/chevron1"/>
    <dgm:cxn modelId="{6A65282D-EA90-45B8-832C-E40A007D8D59}" srcId="{9FC4C376-8D1C-4B39-884D-47377158B12A}" destId="{B33052EB-37DB-4456-91B2-F8C9D995B385}" srcOrd="0" destOrd="0" parTransId="{33881224-1E6D-4B90-83F6-FA82DBCF7DEF}" sibTransId="{4660A9B9-6B79-4894-8CD6-CA6664358447}"/>
    <dgm:cxn modelId="{2F44046D-14C3-4A80-BA4A-BF00F410A2FD}" type="presParOf" srcId="{B941EE45-8396-41B0-A852-D304DC586653}" destId="{B37E1C86-4F4B-40AF-A14A-7E3A6C0A2603}" srcOrd="0" destOrd="0" presId="urn:microsoft.com/office/officeart/2005/8/layout/chevron1"/>
    <dgm:cxn modelId="{855BAF66-26BB-401A-ACB9-C5A23C9B84A9}" type="presParOf" srcId="{B941EE45-8396-41B0-A852-D304DC586653}" destId="{5F311414-1CA6-4442-A243-C309739E2EA8}" srcOrd="1" destOrd="0" presId="urn:microsoft.com/office/officeart/2005/8/layout/chevron1"/>
    <dgm:cxn modelId="{A5B1CD84-99A5-4626-9F75-840864B96815}" type="presParOf" srcId="{B941EE45-8396-41B0-A852-D304DC586653}" destId="{391F1730-C242-44CF-ABAC-8B2E65A3F103}" srcOrd="2" destOrd="0" presId="urn:microsoft.com/office/officeart/2005/8/layout/chevron1"/>
    <dgm:cxn modelId="{F3DE0597-71B7-4A35-A188-1C82602953D4}" type="presParOf" srcId="{B941EE45-8396-41B0-A852-D304DC586653}" destId="{FAB25862-F669-4309-BABB-B81E5739AFFD}" srcOrd="3" destOrd="0" presId="urn:microsoft.com/office/officeart/2005/8/layout/chevron1"/>
    <dgm:cxn modelId="{6EF7D472-1661-465B-9E2B-46158F4B6EE9}" type="presParOf" srcId="{B941EE45-8396-41B0-A852-D304DC586653}" destId="{F2314D32-5648-47E2-9708-0CD092E15334}" srcOrd="4" destOrd="0" presId="urn:microsoft.com/office/officeart/2005/8/layout/chevron1"/>
    <dgm:cxn modelId="{7DB07589-EDF4-423B-8C8F-79C22B2E951A}" type="presParOf" srcId="{B941EE45-8396-41B0-A852-D304DC586653}" destId="{972AC620-0CCF-4EA7-AC6B-F9DC4A58DBF3}" srcOrd="5" destOrd="0" presId="urn:microsoft.com/office/officeart/2005/8/layout/chevron1"/>
    <dgm:cxn modelId="{CCF8BAD8-1D0B-4552-8F53-BC5701D96144}" type="presParOf" srcId="{B941EE45-8396-41B0-A852-D304DC586653}" destId="{37632F08-B953-4285-B8BF-369D31BF5DA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25F89-FEB0-4C99-AF2A-EDB0358DDFAC}">
      <dsp:nvSpPr>
        <dsp:cNvPr id="0" name=""/>
        <dsp:cNvSpPr/>
      </dsp:nvSpPr>
      <dsp:spPr>
        <a:xfrm>
          <a:off x="3082131" y="0"/>
          <a:ext cx="4351338" cy="4351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/>
            <a:t>What</a:t>
          </a:r>
          <a:endParaRPr lang="nl-NL" sz="2400" kern="1200" dirty="0"/>
        </a:p>
      </dsp:txBody>
      <dsp:txXfrm>
        <a:off x="4497403" y="217566"/>
        <a:ext cx="1520792" cy="652700"/>
      </dsp:txXfrm>
    </dsp:sp>
    <dsp:sp modelId="{6B1B1F12-EAE2-4A4F-BCA7-C63C9B683ACD}">
      <dsp:nvSpPr>
        <dsp:cNvPr id="0" name=""/>
        <dsp:cNvSpPr/>
      </dsp:nvSpPr>
      <dsp:spPr>
        <a:xfrm>
          <a:off x="3783675" y="726678"/>
          <a:ext cx="2948249" cy="2942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How</a:t>
          </a:r>
          <a:endParaRPr lang="nl-NL" sz="2400" kern="1200" dirty="0"/>
        </a:p>
      </dsp:txBody>
      <dsp:txXfrm>
        <a:off x="4570857" y="910579"/>
        <a:ext cx="1373884" cy="551701"/>
      </dsp:txXfrm>
    </dsp:sp>
    <dsp:sp modelId="{4FF0C4F7-F5B5-4EEA-AACC-74C225691116}">
      <dsp:nvSpPr>
        <dsp:cNvPr id="0" name=""/>
        <dsp:cNvSpPr/>
      </dsp:nvSpPr>
      <dsp:spPr>
        <a:xfrm>
          <a:off x="4545670" y="1449931"/>
          <a:ext cx="1424258" cy="1495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/>
            <a:t>Why</a:t>
          </a:r>
          <a:endParaRPr lang="nl-NL" sz="2000" kern="1200" dirty="0"/>
        </a:p>
      </dsp:txBody>
      <dsp:txXfrm>
        <a:off x="4754248" y="1823917"/>
        <a:ext cx="1007102" cy="747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E1C86-4F4B-40AF-A14A-7E3A6C0A2603}">
      <dsp:nvSpPr>
        <dsp:cNvPr id="0" name=""/>
        <dsp:cNvSpPr/>
      </dsp:nvSpPr>
      <dsp:spPr>
        <a:xfrm>
          <a:off x="4877" y="1607785"/>
          <a:ext cx="2839417" cy="1135766"/>
        </a:xfrm>
        <a:prstGeom prst="chevron">
          <a:avLst/>
        </a:prstGeom>
        <a:solidFill>
          <a:srgbClr val="E301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>
              <a:solidFill>
                <a:schemeClr val="bg1"/>
              </a:solidFill>
            </a:rPr>
            <a:t>Ontdekking</a:t>
          </a:r>
          <a:endParaRPr lang="nl-NL" sz="2200" kern="1200" dirty="0">
            <a:solidFill>
              <a:schemeClr val="bg1"/>
            </a:solidFill>
          </a:endParaRPr>
        </a:p>
      </dsp:txBody>
      <dsp:txXfrm>
        <a:off x="572760" y="1607785"/>
        <a:ext cx="1703651" cy="1135766"/>
      </dsp:txXfrm>
    </dsp:sp>
    <dsp:sp modelId="{391F1730-C242-44CF-ABAC-8B2E65A3F103}">
      <dsp:nvSpPr>
        <dsp:cNvPr id="0" name=""/>
        <dsp:cNvSpPr/>
      </dsp:nvSpPr>
      <dsp:spPr>
        <a:xfrm>
          <a:off x="2560353" y="1607785"/>
          <a:ext cx="2839417" cy="1135766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MVP</a:t>
          </a:r>
          <a:endParaRPr lang="nl-NL" sz="2200" kern="1200" dirty="0"/>
        </a:p>
      </dsp:txBody>
      <dsp:txXfrm>
        <a:off x="3128236" y="1607785"/>
        <a:ext cx="1703651" cy="1135766"/>
      </dsp:txXfrm>
    </dsp:sp>
    <dsp:sp modelId="{F2314D32-5648-47E2-9708-0CD092E15334}">
      <dsp:nvSpPr>
        <dsp:cNvPr id="0" name=""/>
        <dsp:cNvSpPr/>
      </dsp:nvSpPr>
      <dsp:spPr>
        <a:xfrm>
          <a:off x="5115829" y="1607785"/>
          <a:ext cx="2839417" cy="113576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Productie</a:t>
          </a:r>
          <a:endParaRPr lang="nl-NL" sz="2200" kern="1200" dirty="0"/>
        </a:p>
      </dsp:txBody>
      <dsp:txXfrm>
        <a:off x="5683712" y="1607785"/>
        <a:ext cx="1703651" cy="1135766"/>
      </dsp:txXfrm>
    </dsp:sp>
    <dsp:sp modelId="{37632F08-B953-4285-B8BF-369D31BF5DA1}">
      <dsp:nvSpPr>
        <dsp:cNvPr id="0" name=""/>
        <dsp:cNvSpPr/>
      </dsp:nvSpPr>
      <dsp:spPr>
        <a:xfrm>
          <a:off x="7671304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Continue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ontwikkeling</a:t>
          </a:r>
          <a:endParaRPr lang="nl-NL" sz="2200" kern="1200" dirty="0"/>
        </a:p>
      </dsp:txBody>
      <dsp:txXfrm>
        <a:off x="8239187" y="1607785"/>
        <a:ext cx="1703651" cy="1135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4E128-122E-45D8-AAB8-F687266A5D8B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FC7A2-478D-4FC7-85C4-5B312A674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C7A2-478D-4FC7-85C4-5B312A674D3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828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</a:t>
            </a:r>
            <a:r>
              <a:rPr lang="nl-NL" baseline="0" dirty="0" smtClean="0"/>
              <a:t> 2 niveaus nieuw: techniek, maar ook manier van werken</a:t>
            </a:r>
            <a:endParaRPr lang="nl-NL" dirty="0" smtClean="0"/>
          </a:p>
          <a:p>
            <a:r>
              <a:rPr lang="nl-NL" dirty="0" smtClean="0"/>
              <a:t>Vergeet niet dat het grootste deel van de kosten in de beheer-</a:t>
            </a:r>
            <a:r>
              <a:rPr lang="nl-NL" baseline="0" dirty="0" smtClean="0"/>
              <a:t> en onderhoudsfase zitten</a:t>
            </a:r>
          </a:p>
          <a:p>
            <a:r>
              <a:rPr lang="nl-NL" baseline="0" dirty="0" smtClean="0"/>
              <a:t>Sneller: nadruk op doorlooptijd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C7A2-478D-4FC7-85C4-5B312A674D3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425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C7A2-478D-4FC7-85C4-5B312A674D3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121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Weg met .NET en Java en alle ballen op OutSystems?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C7A2-478D-4FC7-85C4-5B312A674D3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433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C7A2-478D-4FC7-85C4-5B312A674D3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194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C7A2-478D-4FC7-85C4-5B312A674D3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42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Iedereen welkom heten: klanten, mensen</a:t>
            </a:r>
            <a:r>
              <a:rPr lang="nl-NL" baseline="0" dirty="0" smtClean="0"/>
              <a:t> van OS Benelux en mensen van VAA</a:t>
            </a:r>
          </a:p>
          <a:p>
            <a:r>
              <a:rPr lang="nl-NL" baseline="0" dirty="0" smtClean="0"/>
              <a:t>Vragen opsparen om de VAARD erin te houden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C7A2-478D-4FC7-85C4-5B312A674D3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93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Digitale transformatie:</a:t>
            </a:r>
            <a:r>
              <a:rPr lang="nl-NL" baseline="0" dirty="0" smtClean="0"/>
              <a:t> twee ontwikkelingen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Digitaliseren van bestaande processen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Ontwikkelen van nieuwe businessmodellen</a:t>
            </a:r>
          </a:p>
          <a:p>
            <a:pPr marL="0" indent="0">
              <a:buNone/>
            </a:pPr>
            <a:r>
              <a:rPr lang="nl-NL" baseline="0" dirty="0" smtClean="0"/>
              <a:t>‘Digital or die’</a:t>
            </a:r>
          </a:p>
          <a:p>
            <a:pPr marL="0" indent="0">
              <a:buNone/>
            </a:pPr>
            <a:r>
              <a:rPr lang="nl-NL" baseline="0" dirty="0" smtClean="0"/>
              <a:t>Darwin: het zijn niet de sterkste of meest intelligente soorten die overleven, maar degenen die het beste reageren op verandering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C7A2-478D-4FC7-85C4-5B312A674D3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55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err="1" smtClean="0"/>
              <a:t>Dedicated</a:t>
            </a:r>
            <a:r>
              <a:rPr lang="nl-NL" baseline="0" dirty="0" smtClean="0"/>
              <a:t> OutSystems partner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C7A2-478D-4FC7-85C4-5B312A674D3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79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Heten</a:t>
            </a:r>
            <a:r>
              <a:rPr lang="nl-NL" baseline="0" dirty="0" smtClean="0"/>
              <a:t> low-code platforms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C7A2-478D-4FC7-85C4-5B312A674D3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05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C7A2-478D-4FC7-85C4-5B312A674D3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84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Links: </a:t>
            </a:r>
            <a:r>
              <a:rPr lang="nl-NL" dirty="0" err="1" smtClean="0"/>
              <a:t>Forrester</a:t>
            </a:r>
            <a:r>
              <a:rPr lang="nl-NL" dirty="0" smtClean="0"/>
              <a:t> low-code development platforms</a:t>
            </a:r>
          </a:p>
          <a:p>
            <a:r>
              <a:rPr lang="nl-NL" dirty="0" smtClean="0"/>
              <a:t>Rechts: Gartner mobile </a:t>
            </a:r>
            <a:r>
              <a:rPr lang="nl-NL" dirty="0" err="1" smtClean="0"/>
              <a:t>application</a:t>
            </a:r>
            <a:r>
              <a:rPr lang="nl-NL" dirty="0" smtClean="0"/>
              <a:t> development platforms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C7A2-478D-4FC7-85C4-5B312A674D3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091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OutSystems is geen startup, zo blijkt uit de grote namen die hier tussen staan.</a:t>
            </a:r>
          </a:p>
          <a:p>
            <a:r>
              <a:rPr lang="nl-NL" dirty="0" smtClean="0"/>
              <a:t>Maar</a:t>
            </a:r>
            <a:r>
              <a:rPr lang="nl-NL" baseline="0" dirty="0" smtClean="0"/>
              <a:t> het is ook geschikt voor kleinere organisaties, zo blijkt uit deze namen.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C7A2-478D-4FC7-85C4-5B312A674D3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105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Bijkomend</a:t>
            </a:r>
            <a:r>
              <a:rPr lang="nl-NL" baseline="0" dirty="0" smtClean="0"/>
              <a:t> voordeel is dat je niet op 20 verschillende Android toestellen hoeft te testen. Het platform regelt dat.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C7A2-478D-4FC7-85C4-5B312A674D3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05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82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34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1171073"/>
            <a:ext cx="2628900" cy="500588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171073"/>
            <a:ext cx="7734300" cy="500588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31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C609-9BDC-44E4-BD6E-F36ED4F2F055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2CD5-E3AB-4FE4-B4C5-D9BF39B37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782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C609-9BDC-44E4-BD6E-F36ED4F2F055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2CD5-E3AB-4FE4-B4C5-D9BF39B37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43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C609-9BDC-44E4-BD6E-F36ED4F2F055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2CD5-E3AB-4FE4-B4C5-D9BF39B37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72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C609-9BDC-44E4-BD6E-F36ED4F2F055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2CD5-E3AB-4FE4-B4C5-D9BF39B37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20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C609-9BDC-44E4-BD6E-F36ED4F2F055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2CD5-E3AB-4FE4-B4C5-D9BF39B37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81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C609-9BDC-44E4-BD6E-F36ED4F2F055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2CD5-E3AB-4FE4-B4C5-D9BF39B37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235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C609-9BDC-44E4-BD6E-F36ED4F2F055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2CD5-E3AB-4FE4-B4C5-D9BF39B37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607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C609-9BDC-44E4-BD6E-F36ED4F2F055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2CD5-E3AB-4FE4-B4C5-D9BF39B37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15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532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C609-9BDC-44E4-BD6E-F36ED4F2F055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2CD5-E3AB-4FE4-B4C5-D9BF39B37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604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C609-9BDC-44E4-BD6E-F36ED4F2F055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2CD5-E3AB-4FE4-B4C5-D9BF39B37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897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C609-9BDC-44E4-BD6E-F36ED4F2F055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2CD5-E3AB-4FE4-B4C5-D9BF39B37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719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011B"/>
                </a:solidFill>
              </a:defRPr>
            </a:lvl1pPr>
          </a:lstStyle>
          <a:p>
            <a:r>
              <a:rPr lang="en-US" dirty="0" smtClean="0"/>
              <a:t>'Business at the speed of change'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481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011B"/>
                </a:solidFill>
              </a:defRPr>
            </a:lvl1pPr>
          </a:lstStyle>
          <a:p>
            <a:r>
              <a:rPr lang="en-US" dirty="0" smtClean="0"/>
              <a:t>'Business at the speed of change'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578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011B"/>
                </a:solidFill>
              </a:defRPr>
            </a:lvl1pPr>
          </a:lstStyle>
          <a:p>
            <a:r>
              <a:rPr lang="en-US" dirty="0" smtClean="0"/>
              <a:t>'Business at the speed of change'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823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366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7313612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18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796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66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825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147010"/>
            <a:ext cx="6172200" cy="47140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169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1163053"/>
            <a:ext cx="6172200" cy="46979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600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243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1171073"/>
            <a:ext cx="2628900" cy="500588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171073"/>
            <a:ext cx="7734300" cy="500588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88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6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7313612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24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763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29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147010"/>
            <a:ext cx="6172200" cy="47140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66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1163053"/>
            <a:ext cx="6172200" cy="46979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'Business at the speed of change'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40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66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'Business at the speed of change'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4104000" cy="9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3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BC609-9BDC-44E4-BD6E-F36ED4F2F055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42CD5-E3AB-4FE4-B4C5-D9BF39B37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85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66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'Business at the speed of change'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BC4EA-BF09-4C1F-8EB6-13D44B4998D3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4104000" cy="9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3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fi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utsystem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99" y="2007108"/>
            <a:ext cx="9360000" cy="195174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552882" y="5060373"/>
            <a:ext cx="7086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srgbClr val="E3011B"/>
                </a:solidFill>
              </a:rPr>
              <a:t>‘Business at </a:t>
            </a:r>
            <a:r>
              <a:rPr lang="nl-NL" sz="4000" dirty="0" err="1" smtClean="0">
                <a:solidFill>
                  <a:srgbClr val="E3011B"/>
                </a:solidFill>
              </a:rPr>
              <a:t>the</a:t>
            </a:r>
            <a:r>
              <a:rPr lang="nl-NL" sz="4000" dirty="0" smtClean="0">
                <a:solidFill>
                  <a:srgbClr val="E3011B"/>
                </a:solidFill>
              </a:rPr>
              <a:t> speed of change’</a:t>
            </a:r>
            <a:endParaRPr lang="nl-NL" sz="4000" dirty="0">
              <a:solidFill>
                <a:srgbClr val="E301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Klanten van </a:t>
            </a:r>
            <a:r>
              <a:rPr lang="nl-NL" dirty="0" err="1" smtClean="0"/>
              <a:t>OutSystems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10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24750" y="2993433"/>
            <a:ext cx="2520000" cy="4756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/>
          <a:srcRect t="12182" b="23818"/>
          <a:stretch/>
        </p:blipFill>
        <p:spPr>
          <a:xfrm>
            <a:off x="400483" y="1517073"/>
            <a:ext cx="2143125" cy="13716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/>
          <a:srcRect t="12667" b="19455"/>
          <a:stretch/>
        </p:blipFill>
        <p:spPr>
          <a:xfrm>
            <a:off x="4667250" y="2585610"/>
            <a:ext cx="2857500" cy="145472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6184" y="1012055"/>
            <a:ext cx="3667125" cy="12477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8"/>
          <a:srcRect t="14970" b="15113"/>
          <a:stretch/>
        </p:blipFill>
        <p:spPr>
          <a:xfrm>
            <a:off x="400483" y="4499264"/>
            <a:ext cx="1764000" cy="12333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148" y="4644071"/>
            <a:ext cx="2520000" cy="17325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10"/>
          <a:srcRect t="24566" b="31451"/>
          <a:stretch/>
        </p:blipFill>
        <p:spPr>
          <a:xfrm>
            <a:off x="9283309" y="2125630"/>
            <a:ext cx="2520000" cy="58189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11"/>
          <a:srcRect l="6921" b="7544"/>
          <a:stretch/>
        </p:blipFill>
        <p:spPr>
          <a:xfrm>
            <a:off x="10099964" y="2930293"/>
            <a:ext cx="2003672" cy="196382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12"/>
          <a:srcRect t="28080" b="34951"/>
          <a:stretch/>
        </p:blipFill>
        <p:spPr>
          <a:xfrm>
            <a:off x="4835141" y="4243388"/>
            <a:ext cx="2286000" cy="633845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8392" y="2817621"/>
            <a:ext cx="1800000" cy="18000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91529" y="5016500"/>
            <a:ext cx="2705100" cy="129540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9429" y="2856346"/>
            <a:ext cx="1872000" cy="1872000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35141" y="1773653"/>
            <a:ext cx="2880000" cy="540348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17"/>
          <a:srcRect t="27857" b="25961"/>
          <a:stretch/>
        </p:blipFill>
        <p:spPr>
          <a:xfrm>
            <a:off x="7530600" y="3838280"/>
            <a:ext cx="2160000" cy="997528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87618" y="1479682"/>
            <a:ext cx="1752600" cy="933450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9350" y="5034838"/>
            <a:ext cx="32385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6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Toepassingen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App-ontwikkeling</a:t>
            </a:r>
          </a:p>
          <a:p>
            <a:r>
              <a:rPr lang="nl-NL" dirty="0" smtClean="0"/>
              <a:t>Portals en webapplicaties</a:t>
            </a:r>
          </a:p>
          <a:p>
            <a:r>
              <a:rPr lang="nl-NL" dirty="0" smtClean="0"/>
              <a:t>Business applicaties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11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98" y="2493818"/>
            <a:ext cx="9131133" cy="368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App-ontwikkeling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Web-, hybride- en </a:t>
            </a:r>
            <a:r>
              <a:rPr lang="nl-NL" b="1" dirty="0" smtClean="0"/>
              <a:t>native</a:t>
            </a:r>
            <a:r>
              <a:rPr lang="nl-NL" dirty="0" smtClean="0"/>
              <a:t> apps</a:t>
            </a:r>
          </a:p>
          <a:p>
            <a:r>
              <a:rPr lang="nl-NL" dirty="0" smtClean="0"/>
              <a:t>1x ontwikkelen</a:t>
            </a:r>
          </a:p>
          <a:p>
            <a:r>
              <a:rPr lang="nl-NL" dirty="0"/>
              <a:t>Android en iOS</a:t>
            </a:r>
          </a:p>
          <a:p>
            <a:r>
              <a:rPr lang="nl-NL" dirty="0" smtClean="0"/>
              <a:t>Offline: lokale opslag en synchronisatie</a:t>
            </a:r>
          </a:p>
          <a:p>
            <a:r>
              <a:rPr lang="nl-NL" dirty="0"/>
              <a:t>A</a:t>
            </a:r>
            <a:r>
              <a:rPr lang="nl-NL" dirty="0" smtClean="0"/>
              <a:t>ppstores</a:t>
            </a:r>
          </a:p>
          <a:p>
            <a:r>
              <a:rPr lang="nl-NL" dirty="0" smtClean="0"/>
              <a:t>Push updates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101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'Business at the speed of change'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1011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BC4EA-BF09-4C1F-8EB6-13D44B4998D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55990"/>
            <a:ext cx="5334000" cy="506548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16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Portals en webapplicaties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Multitenant en meertalig</a:t>
            </a:r>
          </a:p>
          <a:p>
            <a:r>
              <a:rPr lang="nl-NL" dirty="0" smtClean="0"/>
              <a:t>Extreem schaalbaar</a:t>
            </a:r>
          </a:p>
          <a:p>
            <a:r>
              <a:rPr lang="nl-NL" dirty="0" smtClean="0"/>
              <a:t>OTAP</a:t>
            </a:r>
          </a:p>
          <a:p>
            <a:r>
              <a:rPr lang="nl-NL" dirty="0" smtClean="0"/>
              <a:t>Performance monitoring</a:t>
            </a:r>
          </a:p>
          <a:p>
            <a:r>
              <a:rPr lang="nl-NL" dirty="0" smtClean="0"/>
              <a:t>Eenvoudig te integreren</a:t>
            </a:r>
          </a:p>
          <a:p>
            <a:r>
              <a:rPr lang="nl-NL" dirty="0" smtClean="0"/>
              <a:t>Feedback mechanisme</a:t>
            </a:r>
          </a:p>
          <a:p>
            <a:r>
              <a:rPr lang="nl-NL" dirty="0" smtClean="0"/>
              <a:t>Enterprise-</a:t>
            </a:r>
            <a:r>
              <a:rPr lang="nl-NL" dirty="0" err="1" smtClean="0"/>
              <a:t>grade</a:t>
            </a:r>
            <a:r>
              <a:rPr lang="nl-NL" dirty="0" smtClean="0"/>
              <a:t> security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101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'Business at the speed of change'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1011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BC4EA-BF09-4C1F-8EB6-13D44B4998D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64" y="1380518"/>
            <a:ext cx="6778336" cy="481749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2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Business applicaties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Bedrijfsspecifieke functionaliteit voor intern gebruik</a:t>
            </a:r>
          </a:p>
          <a:p>
            <a:r>
              <a:rPr lang="nl-NL" dirty="0" smtClean="0"/>
              <a:t>Vervanging van oude (versnipperde) maatwerk applicaties</a:t>
            </a:r>
          </a:p>
          <a:p>
            <a:r>
              <a:rPr lang="nl-NL" dirty="0" smtClean="0"/>
              <a:t>Grote</a:t>
            </a:r>
            <a:r>
              <a:rPr lang="nl-NL" dirty="0"/>
              <a:t>, complexe </a:t>
            </a:r>
            <a:r>
              <a:rPr lang="nl-NL" dirty="0" smtClean="0"/>
              <a:t>applicaties</a:t>
            </a:r>
          </a:p>
          <a:p>
            <a:r>
              <a:rPr lang="nl-NL" dirty="0" err="1" smtClean="0"/>
              <a:t>Uitbreidbaar</a:t>
            </a:r>
            <a:endParaRPr lang="nl-NL" dirty="0" smtClean="0"/>
          </a:p>
          <a:p>
            <a:r>
              <a:rPr lang="nl-NL" dirty="0" smtClean="0"/>
              <a:t>In de </a:t>
            </a:r>
            <a:r>
              <a:rPr lang="nl-NL" dirty="0" err="1" smtClean="0"/>
              <a:t>cloud</a:t>
            </a:r>
            <a:r>
              <a:rPr lang="nl-NL" dirty="0" smtClean="0"/>
              <a:t> of eigen servers</a:t>
            </a:r>
          </a:p>
          <a:p>
            <a:r>
              <a:rPr lang="nl-NL" dirty="0" smtClean="0"/>
              <a:t>Active directory</a:t>
            </a:r>
          </a:p>
          <a:p>
            <a:r>
              <a:rPr lang="nl-NL" dirty="0" smtClean="0"/>
              <a:t>Ingebouwde workflow-engine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101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'Business at the speed of change'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1011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BC4EA-BF09-4C1F-8EB6-13D44B4998D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2856373"/>
            <a:ext cx="5343109" cy="32253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78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nieuwe ontwikkelen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 sneller: in praktijk 4x</a:t>
            </a:r>
          </a:p>
          <a:p>
            <a:r>
              <a:rPr lang="nl-NL" dirty="0" smtClean="0"/>
              <a:t>Bouw- en onderhoudsfase</a:t>
            </a:r>
          </a:p>
          <a:p>
            <a:r>
              <a:rPr lang="nl-NL" dirty="0" smtClean="0"/>
              <a:t>Intensief samenwerken </a:t>
            </a:r>
            <a:br>
              <a:rPr lang="nl-NL" dirty="0" smtClean="0"/>
            </a:br>
            <a:r>
              <a:rPr lang="nl-NL" dirty="0" smtClean="0"/>
              <a:t>met de business</a:t>
            </a:r>
          </a:p>
          <a:p>
            <a:r>
              <a:rPr lang="nl-NL" dirty="0" smtClean="0"/>
              <a:t>Prototyping </a:t>
            </a:r>
          </a:p>
          <a:p>
            <a:r>
              <a:rPr lang="nl-NL" dirty="0" smtClean="0"/>
              <a:t>Kleine projecten</a:t>
            </a:r>
          </a:p>
          <a:p>
            <a:r>
              <a:rPr lang="nl-NL" dirty="0" smtClean="0"/>
              <a:t>Continu nieuwe versies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553110" cy="397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 fases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1628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16</a:t>
            </a:fld>
            <a:endParaRPr lang="nl-NL"/>
          </a:p>
        </p:txBody>
      </p:sp>
      <p:sp>
        <p:nvSpPr>
          <p:cNvPr id="7" name="Draaiende pijl 6"/>
          <p:cNvSpPr/>
          <p:nvPr/>
        </p:nvSpPr>
        <p:spPr>
          <a:xfrm>
            <a:off x="1543620" y="2997069"/>
            <a:ext cx="284016" cy="76662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Draaiende pijl 9"/>
          <p:cNvSpPr/>
          <p:nvPr/>
        </p:nvSpPr>
        <p:spPr>
          <a:xfrm>
            <a:off x="1873579" y="2997061"/>
            <a:ext cx="284016" cy="76662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Draaiende pijl 15"/>
          <p:cNvSpPr/>
          <p:nvPr/>
        </p:nvSpPr>
        <p:spPr>
          <a:xfrm>
            <a:off x="1212683" y="3011046"/>
            <a:ext cx="284016" cy="76662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Draaiende pijl 16"/>
          <p:cNvSpPr/>
          <p:nvPr/>
        </p:nvSpPr>
        <p:spPr>
          <a:xfrm>
            <a:off x="915552" y="3011046"/>
            <a:ext cx="284016" cy="76662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Draaiende pijl 17"/>
          <p:cNvSpPr/>
          <p:nvPr/>
        </p:nvSpPr>
        <p:spPr>
          <a:xfrm>
            <a:off x="3426688" y="3011049"/>
            <a:ext cx="535709" cy="76661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Draaiende pijl 18"/>
          <p:cNvSpPr/>
          <p:nvPr/>
        </p:nvSpPr>
        <p:spPr>
          <a:xfrm>
            <a:off x="3992415" y="3011049"/>
            <a:ext cx="535709" cy="76661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Draaiende pijl 19"/>
          <p:cNvSpPr/>
          <p:nvPr/>
        </p:nvSpPr>
        <p:spPr>
          <a:xfrm>
            <a:off x="4567380" y="3011050"/>
            <a:ext cx="535709" cy="76661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Draaiende pijl 20"/>
          <p:cNvSpPr/>
          <p:nvPr/>
        </p:nvSpPr>
        <p:spPr>
          <a:xfrm>
            <a:off x="5142345" y="3011051"/>
            <a:ext cx="535709" cy="76661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 flipH="1" flipV="1">
            <a:off x="3229191" y="2313700"/>
            <a:ext cx="22010" cy="116840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2428972" y="23314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E3011B"/>
                </a:solidFill>
              </a:rPr>
              <a:t>Demo</a:t>
            </a:r>
            <a:endParaRPr lang="nl-NL" dirty="0">
              <a:solidFill>
                <a:srgbClr val="E3011B"/>
              </a:solidFill>
            </a:endParaRPr>
          </a:p>
        </p:txBody>
      </p:sp>
      <p:cxnSp>
        <p:nvCxnSpPr>
          <p:cNvPr id="25" name="Rechte verbindingslijn 24"/>
          <p:cNvCxnSpPr/>
          <p:nvPr/>
        </p:nvCxnSpPr>
        <p:spPr>
          <a:xfrm flipH="1" flipV="1">
            <a:off x="5798229" y="2331468"/>
            <a:ext cx="30207" cy="11234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5172820" y="2331468"/>
            <a:ext cx="63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dirty="0" smtClean="0">
                <a:solidFill>
                  <a:srgbClr val="E3011B"/>
                </a:solidFill>
              </a:rPr>
              <a:t>Pilot</a:t>
            </a:r>
          </a:p>
        </p:txBody>
      </p:sp>
      <p:cxnSp>
        <p:nvCxnSpPr>
          <p:cNvPr id="28" name="Rechte verbindingslijn 27"/>
          <p:cNvCxnSpPr/>
          <p:nvPr/>
        </p:nvCxnSpPr>
        <p:spPr>
          <a:xfrm flipH="1" flipV="1">
            <a:off x="7113710" y="2313700"/>
            <a:ext cx="18473" cy="10806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7139254" y="2331468"/>
            <a:ext cx="133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E3011B"/>
                </a:solidFill>
              </a:rPr>
              <a:t>Lancering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30" name="Draaiende pijl 29"/>
          <p:cNvSpPr/>
          <p:nvPr/>
        </p:nvSpPr>
        <p:spPr>
          <a:xfrm>
            <a:off x="6022106" y="3011048"/>
            <a:ext cx="535709" cy="76661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Draaiende pijl 30"/>
          <p:cNvSpPr/>
          <p:nvPr/>
        </p:nvSpPr>
        <p:spPr>
          <a:xfrm>
            <a:off x="6570930" y="3011047"/>
            <a:ext cx="535709" cy="76661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2" name="Draaiende pijl 31"/>
          <p:cNvSpPr/>
          <p:nvPr/>
        </p:nvSpPr>
        <p:spPr>
          <a:xfrm>
            <a:off x="7158389" y="3036820"/>
            <a:ext cx="311846" cy="70108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3" name="Draaiende pijl 32"/>
          <p:cNvSpPr/>
          <p:nvPr/>
        </p:nvSpPr>
        <p:spPr>
          <a:xfrm>
            <a:off x="7521985" y="3011045"/>
            <a:ext cx="311846" cy="75263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4" name="Draaiende pijl 33"/>
          <p:cNvSpPr/>
          <p:nvPr/>
        </p:nvSpPr>
        <p:spPr>
          <a:xfrm>
            <a:off x="2178009" y="2997061"/>
            <a:ext cx="284016" cy="76662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5" name="Draaiende pijl 34"/>
          <p:cNvSpPr/>
          <p:nvPr/>
        </p:nvSpPr>
        <p:spPr>
          <a:xfrm>
            <a:off x="2473680" y="2997061"/>
            <a:ext cx="284016" cy="76662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6" name="Draaiende pijl 35"/>
          <p:cNvSpPr/>
          <p:nvPr/>
        </p:nvSpPr>
        <p:spPr>
          <a:xfrm>
            <a:off x="2797292" y="2997060"/>
            <a:ext cx="284016" cy="76662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7" name="Draaiende pijl 36"/>
          <p:cNvSpPr/>
          <p:nvPr/>
        </p:nvSpPr>
        <p:spPr>
          <a:xfrm>
            <a:off x="7861924" y="3011045"/>
            <a:ext cx="311846" cy="75263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8" name="Draaiende pijl 37"/>
          <p:cNvSpPr/>
          <p:nvPr/>
        </p:nvSpPr>
        <p:spPr>
          <a:xfrm>
            <a:off x="8524540" y="3004055"/>
            <a:ext cx="535709" cy="76661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9" name="Draaiende pijl 38"/>
          <p:cNvSpPr/>
          <p:nvPr/>
        </p:nvSpPr>
        <p:spPr>
          <a:xfrm>
            <a:off x="9066157" y="2997060"/>
            <a:ext cx="535709" cy="76661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0" name="Draaiende pijl 39"/>
          <p:cNvSpPr/>
          <p:nvPr/>
        </p:nvSpPr>
        <p:spPr>
          <a:xfrm>
            <a:off x="9612779" y="2997059"/>
            <a:ext cx="535709" cy="76661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1" name="Draaiende pijl 40"/>
          <p:cNvSpPr/>
          <p:nvPr/>
        </p:nvSpPr>
        <p:spPr>
          <a:xfrm>
            <a:off x="10184751" y="2997058"/>
            <a:ext cx="535709" cy="76661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42" name="Afbeelding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6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dus…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49" y="1825625"/>
            <a:ext cx="7046701" cy="4351338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Positionering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Dynamiek</a:t>
            </a:r>
          </a:p>
          <a:p>
            <a:r>
              <a:rPr lang="nl-NL" dirty="0" smtClean="0"/>
              <a:t>Nieuwe functionaliteit op bestaande applicaties</a:t>
            </a:r>
          </a:p>
          <a:p>
            <a:r>
              <a:rPr lang="nl-NL" dirty="0" smtClean="0"/>
              <a:t>Koppelen met standaard applicaties</a:t>
            </a:r>
          </a:p>
          <a:p>
            <a:r>
              <a:rPr lang="nl-NL" dirty="0" smtClean="0"/>
              <a:t>Mobiele </a:t>
            </a:r>
            <a:r>
              <a:rPr lang="nl-NL" dirty="0"/>
              <a:t>apps </a:t>
            </a:r>
          </a:p>
          <a:p>
            <a:r>
              <a:rPr lang="nl-NL" dirty="0"/>
              <a:t>Wanneer snelheid (korte time-</a:t>
            </a:r>
            <a:r>
              <a:rPr lang="nl-NL" dirty="0" err="1"/>
              <a:t>to</a:t>
            </a:r>
            <a:r>
              <a:rPr lang="nl-NL" dirty="0"/>
              <a:t>-market) belangrijk is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646906"/>
            <a:ext cx="3114675" cy="7620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19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73" y="3419869"/>
            <a:ext cx="2144607" cy="292446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73" y="646906"/>
            <a:ext cx="3262127" cy="24574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8" y="3620949"/>
            <a:ext cx="3311436" cy="2563881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833735" y="322014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Machineaansturing &amp; </a:t>
            </a:r>
            <a:r>
              <a:rPr lang="nl-NL" dirty="0" err="1" smtClean="0"/>
              <a:t>embedded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4906940" y="3132019"/>
            <a:ext cx="286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Zwaar grafisch (bijv. CAD)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6665588" y="550190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Games</a:t>
            </a:r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17" y="2172092"/>
            <a:ext cx="3145386" cy="273079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535417" y="4902889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Windows desktop applicaties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9"/>
          <a:srcRect l="6795" t="15498" r="7596" b="18127"/>
          <a:stretch/>
        </p:blipFill>
        <p:spPr>
          <a:xfrm>
            <a:off x="306293" y="1400858"/>
            <a:ext cx="3904551" cy="170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Het nieuwe ontwikkelen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Rapid </a:t>
            </a:r>
            <a:r>
              <a:rPr lang="nl-NL" dirty="0" err="1" smtClean="0"/>
              <a:t>application</a:t>
            </a:r>
            <a:r>
              <a:rPr lang="nl-NL" dirty="0" smtClean="0"/>
              <a:t> development met </a:t>
            </a:r>
            <a:r>
              <a:rPr lang="nl-NL" dirty="0" err="1" smtClean="0"/>
              <a:t>OutSystems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2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777697"/>
              </p:ext>
            </p:extLst>
          </p:nvPr>
        </p:nvGraphicFramePr>
        <p:xfrm>
          <a:off x="838200" y="1574868"/>
          <a:ext cx="10515600" cy="43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1173">
                  <a:extLst>
                    <a:ext uri="{9D8B030D-6E8A-4147-A177-3AD203B41FA5}">
                      <a16:colId xmlns:a16="http://schemas.microsoft.com/office/drawing/2014/main" val="4262948619"/>
                    </a:ext>
                  </a:extLst>
                </a:gridCol>
                <a:gridCol w="2864427">
                  <a:extLst>
                    <a:ext uri="{9D8B030D-6E8A-4147-A177-3AD203B41FA5}">
                      <a16:colId xmlns:a16="http://schemas.microsoft.com/office/drawing/2014/main" val="1216078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Uitdaging</a:t>
                      </a:r>
                      <a:endParaRPr lang="nl-NL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OutSystems</a:t>
                      </a:r>
                      <a:r>
                        <a:rPr lang="nl-NL" sz="2000" baseline="0" dirty="0" smtClean="0"/>
                        <a:t> kan hier bij helpen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80013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De IT-afdeling kan alleen maar 'nee' zeggen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37914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/>
                        <a:t>Concurrenten pikken marktaandeel in omdat zij sneller gaan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11897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/>
                        <a:t>User </a:t>
                      </a:r>
                      <a:r>
                        <a:rPr lang="nl-NL" sz="2000" dirty="0" err="1" smtClean="0"/>
                        <a:t>experience</a:t>
                      </a:r>
                      <a:r>
                        <a:rPr lang="nl-NL" sz="2000" dirty="0" smtClean="0"/>
                        <a:t> wordt steeds belangrijker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7672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/>
                        <a:t>Klanten willen</a:t>
                      </a:r>
                      <a:r>
                        <a:rPr lang="nl-NL" sz="2000" baseline="0" dirty="0" smtClean="0"/>
                        <a:t> applicaties op ieder apparaat kunnen gebruiken</a:t>
                      </a:r>
                      <a:endParaRPr lang="nl-NL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0060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/>
                        <a:t>Het ontwikkelen van nieuwe dingen kost veel te veel tijd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96405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/>
                        <a:t>Klanten willen elke week verrast worden met nieuwe functionaliteit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839182"/>
                  </a:ext>
                </a:extLst>
              </a:tr>
            </a:tbl>
          </a:graphicData>
        </a:graphic>
      </p:graphicFrame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403" y="2312289"/>
            <a:ext cx="657000" cy="54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424" y="2934863"/>
            <a:ext cx="657000" cy="54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424" y="4170229"/>
            <a:ext cx="657000" cy="54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206" y="4768286"/>
            <a:ext cx="657000" cy="54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403" y="3552546"/>
            <a:ext cx="657000" cy="54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206" y="5378667"/>
            <a:ext cx="657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2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&amp; 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Tot slot: iedereen kan een gratis personal environment aanmaken op </a:t>
            </a:r>
            <a:r>
              <a:rPr lang="nl-NL" dirty="0" smtClean="0">
                <a:hlinkClick r:id="rId2"/>
              </a:rPr>
              <a:t>www.outsystems.com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21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Aanleiding</a:t>
            </a:r>
          </a:p>
          <a:p>
            <a:r>
              <a:rPr lang="nl-NL" dirty="0" smtClean="0"/>
              <a:t>VAARD</a:t>
            </a:r>
            <a:endParaRPr lang="nl-NL" dirty="0"/>
          </a:p>
          <a:p>
            <a:r>
              <a:rPr lang="nl-NL" dirty="0" err="1" smtClean="0"/>
              <a:t>OutSystems</a:t>
            </a:r>
            <a:endParaRPr lang="nl-NL" dirty="0" smtClean="0"/>
          </a:p>
          <a:p>
            <a:r>
              <a:rPr lang="nl-NL" dirty="0" smtClean="0"/>
              <a:t>Toepassingen</a:t>
            </a:r>
          </a:p>
          <a:p>
            <a:r>
              <a:rPr lang="nl-NL" dirty="0" smtClean="0"/>
              <a:t>Het </a:t>
            </a:r>
            <a:r>
              <a:rPr lang="nl-NL" dirty="0"/>
              <a:t>nieuwe </a:t>
            </a:r>
            <a:r>
              <a:rPr lang="nl-NL" dirty="0" smtClean="0"/>
              <a:t>ontwikkelen</a:t>
            </a:r>
          </a:p>
          <a:p>
            <a:r>
              <a:rPr lang="nl-NL" dirty="0" smtClean="0"/>
              <a:t>Live demo</a:t>
            </a:r>
          </a:p>
          <a:p>
            <a:r>
              <a:rPr lang="nl-NL" dirty="0" smtClean="0"/>
              <a:t>Vragen &amp; antwoorden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3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Uitdagingen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8984"/>
          </a:xfrm>
        </p:spPr>
        <p:txBody>
          <a:bodyPr>
            <a:noAutofit/>
          </a:bodyPr>
          <a:lstStyle/>
          <a:p>
            <a:r>
              <a:rPr lang="nl-NL" sz="2400" dirty="0"/>
              <a:t>De IT-afdeling kan alleen maar 'nee' zeggen</a:t>
            </a:r>
          </a:p>
          <a:p>
            <a:r>
              <a:rPr lang="nl-NL" sz="2400" dirty="0"/>
              <a:t>Concurrenten pikken marktaandeel in </a:t>
            </a:r>
            <a:r>
              <a:rPr lang="nl-NL" sz="2400" dirty="0" smtClean="0"/>
              <a:t>omdat</a:t>
            </a:r>
            <a:br>
              <a:rPr lang="nl-NL" sz="2400" dirty="0" smtClean="0"/>
            </a:br>
            <a:r>
              <a:rPr lang="nl-NL" sz="2400" dirty="0" smtClean="0"/>
              <a:t>zij </a:t>
            </a:r>
            <a:r>
              <a:rPr lang="nl-NL" sz="2400" dirty="0"/>
              <a:t>sneller gaan</a:t>
            </a:r>
          </a:p>
          <a:p>
            <a:r>
              <a:rPr lang="nl-NL" sz="2400" dirty="0" smtClean="0"/>
              <a:t>User </a:t>
            </a:r>
            <a:r>
              <a:rPr lang="nl-NL" sz="2400" dirty="0" err="1" smtClean="0"/>
              <a:t>experience</a:t>
            </a:r>
            <a:r>
              <a:rPr lang="nl-NL" sz="2400" dirty="0" smtClean="0"/>
              <a:t> wordt steeds belangrijker</a:t>
            </a:r>
            <a:endParaRPr lang="nl-NL" sz="2400" dirty="0"/>
          </a:p>
          <a:p>
            <a:r>
              <a:rPr lang="nl-NL" sz="2400" dirty="0"/>
              <a:t>Klanten </a:t>
            </a:r>
            <a:r>
              <a:rPr lang="nl-NL" sz="2400" dirty="0" smtClean="0"/>
              <a:t>willen applicaties op ieder device</a:t>
            </a:r>
            <a:br>
              <a:rPr lang="nl-NL" sz="2400" dirty="0" smtClean="0"/>
            </a:br>
            <a:r>
              <a:rPr lang="nl-NL" sz="2400" dirty="0" smtClean="0"/>
              <a:t>kunnen gebruiken</a:t>
            </a:r>
            <a:endParaRPr lang="nl-NL" sz="2400" dirty="0"/>
          </a:p>
          <a:p>
            <a:r>
              <a:rPr lang="nl-NL" sz="2400" dirty="0"/>
              <a:t>Het ontwikkelen van nieuwe dingen </a:t>
            </a:r>
            <a:r>
              <a:rPr lang="nl-NL" sz="2400" dirty="0" smtClean="0"/>
              <a:t>kost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smtClean="0"/>
              <a:t>veel </a:t>
            </a:r>
            <a:r>
              <a:rPr lang="nl-NL" sz="2400" dirty="0"/>
              <a:t>te veel </a:t>
            </a:r>
            <a:r>
              <a:rPr lang="nl-NL" sz="2400" dirty="0" smtClean="0"/>
              <a:t>tijd</a:t>
            </a:r>
          </a:p>
          <a:p>
            <a:r>
              <a:rPr lang="nl-NL" sz="2400" dirty="0" smtClean="0"/>
              <a:t>Klanten willen elke week verrast worden met nieuwe functionaliteit</a:t>
            </a:r>
            <a:endParaRPr lang="nl-NL" sz="2400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119" y="1027906"/>
            <a:ext cx="4910127" cy="40213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5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Aanleiding</a:t>
            </a:r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6964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5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  <p:sp>
        <p:nvSpPr>
          <p:cNvPr id="8" name="Ovaal bijschrift 7"/>
          <p:cNvSpPr/>
          <p:nvPr/>
        </p:nvSpPr>
        <p:spPr>
          <a:xfrm>
            <a:off x="6815051" y="3051751"/>
            <a:ext cx="2676698" cy="773084"/>
          </a:xfrm>
          <a:prstGeom prst="wedgeEllipseCallout">
            <a:avLst>
              <a:gd name="adj1" fmla="val -71144"/>
              <a:gd name="adj2" fmla="val 2701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Digitale transformatie</a:t>
            </a:r>
            <a:endParaRPr lang="nl-NL" dirty="0"/>
          </a:p>
        </p:txBody>
      </p:sp>
      <p:sp>
        <p:nvSpPr>
          <p:cNvPr id="10" name="Ovaal bijschrift 9"/>
          <p:cNvSpPr/>
          <p:nvPr/>
        </p:nvSpPr>
        <p:spPr>
          <a:xfrm>
            <a:off x="2700251" y="3540933"/>
            <a:ext cx="2676698" cy="773084"/>
          </a:xfrm>
          <a:prstGeom prst="wedgeEllipseCallout">
            <a:avLst>
              <a:gd name="adj1" fmla="val 42521"/>
              <a:gd name="adj2" fmla="val 8830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Snel &amp; agile ontwikkelen</a:t>
            </a:r>
            <a:endParaRPr lang="nl-NL" dirty="0"/>
          </a:p>
        </p:txBody>
      </p:sp>
      <p:sp>
        <p:nvSpPr>
          <p:cNvPr id="11" name="Ovaal bijschrift 10"/>
          <p:cNvSpPr/>
          <p:nvPr/>
        </p:nvSpPr>
        <p:spPr>
          <a:xfrm>
            <a:off x="7837516" y="4277877"/>
            <a:ext cx="2676698" cy="773084"/>
          </a:xfrm>
          <a:prstGeom prst="wedgeEllipseCallout">
            <a:avLst>
              <a:gd name="adj1" fmla="val -59963"/>
              <a:gd name="adj2" fmla="val 5282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OutSystems</a:t>
            </a:r>
            <a:r>
              <a:rPr lang="nl-NL" dirty="0" smtClean="0"/>
              <a:t> platform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8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VAARD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Missie:</a:t>
            </a:r>
            <a:br>
              <a:rPr lang="nl-NL" dirty="0" smtClean="0"/>
            </a:br>
            <a:endParaRPr lang="nl-NL" dirty="0" smtClean="0"/>
          </a:p>
          <a:p>
            <a:pPr marL="0" indent="0" algn="ctr">
              <a:buNone/>
            </a:pPr>
            <a:r>
              <a:rPr lang="nl-NL" sz="3600" dirty="0" smtClean="0">
                <a:solidFill>
                  <a:srgbClr val="E3011B"/>
                </a:solidFill>
              </a:rPr>
              <a:t>“organisaties helpen sneller in te spelen </a:t>
            </a:r>
          </a:p>
          <a:p>
            <a:pPr marL="0" indent="0" algn="ctr">
              <a:buNone/>
            </a:pPr>
            <a:r>
              <a:rPr lang="nl-NL" sz="3600" dirty="0" smtClean="0">
                <a:solidFill>
                  <a:srgbClr val="E3011B"/>
                </a:solidFill>
              </a:rPr>
              <a:t>op veranderingen door middel van software”</a:t>
            </a:r>
            <a:br>
              <a:rPr lang="nl-NL" sz="3600" dirty="0" smtClean="0">
                <a:solidFill>
                  <a:srgbClr val="E3011B"/>
                </a:solidFill>
              </a:rPr>
            </a:br>
            <a:endParaRPr lang="nl-NL" sz="3600" dirty="0" smtClean="0">
              <a:solidFill>
                <a:srgbClr val="E3011B"/>
              </a:solidFill>
            </a:endParaRPr>
          </a:p>
          <a:p>
            <a:r>
              <a:rPr lang="nl-NL" dirty="0" smtClean="0"/>
              <a:t>VAA </a:t>
            </a:r>
            <a:r>
              <a:rPr lang="nl-NL" u="sng" dirty="0" smtClean="0"/>
              <a:t>R</a:t>
            </a:r>
            <a:r>
              <a:rPr lang="nl-NL" dirty="0" smtClean="0"/>
              <a:t>apid </a:t>
            </a:r>
            <a:r>
              <a:rPr lang="nl-NL" u="sng" dirty="0" smtClean="0"/>
              <a:t>D</a:t>
            </a:r>
            <a:r>
              <a:rPr lang="nl-NL" dirty="0" smtClean="0"/>
              <a:t>evelopment</a:t>
            </a:r>
          </a:p>
          <a:p>
            <a:r>
              <a:rPr lang="nl-NL" dirty="0" smtClean="0"/>
              <a:t>Werkt samen met of in opdracht van VAA</a:t>
            </a:r>
          </a:p>
          <a:p>
            <a:r>
              <a:rPr lang="nl-NL" dirty="0" smtClean="0"/>
              <a:t>Kennis van de </a:t>
            </a:r>
            <a:r>
              <a:rPr lang="nl-NL" dirty="0" err="1" smtClean="0"/>
              <a:t>Agri</a:t>
            </a:r>
            <a:r>
              <a:rPr lang="nl-NL" dirty="0" smtClean="0"/>
              <a:t>, Food &amp; Feed sector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OutSystems - het idee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7218" y="1763425"/>
            <a:ext cx="4143530" cy="3240000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7</a:t>
            </a:fld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1017217" y="5382491"/>
            <a:ext cx="935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	Coderen			</a:t>
            </a:r>
            <a:r>
              <a:rPr lang="nl-NL" dirty="0"/>
              <a:t>	</a:t>
            </a:r>
            <a:r>
              <a:rPr lang="nl-NL" dirty="0" smtClean="0"/>
              <a:t>	       	          	Modelleren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078" y="1457057"/>
            <a:ext cx="3010445" cy="396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478" y="1583425"/>
            <a:ext cx="3987444" cy="360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OutSystems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Nummer één low-code </a:t>
            </a:r>
            <a:r>
              <a:rPr lang="nl-NL" dirty="0" smtClean="0"/>
              <a:t>platform</a:t>
            </a:r>
            <a:endParaRPr lang="nl-NL" dirty="0"/>
          </a:p>
          <a:p>
            <a:r>
              <a:rPr lang="nl-NL" dirty="0"/>
              <a:t>Erkend als </a:t>
            </a:r>
            <a:r>
              <a:rPr lang="nl-NL" dirty="0" smtClean="0"/>
              <a:t>marktleider</a:t>
            </a:r>
            <a:endParaRPr lang="nl-NL" dirty="0"/>
          </a:p>
          <a:p>
            <a:r>
              <a:rPr lang="nl-NL" dirty="0" smtClean="0"/>
              <a:t>Agile </a:t>
            </a:r>
            <a:r>
              <a:rPr lang="nl-NL" dirty="0"/>
              <a:t>werken</a:t>
            </a:r>
          </a:p>
          <a:p>
            <a:r>
              <a:rPr lang="nl-NL" dirty="0" err="1" smtClean="0"/>
              <a:t>Continuous</a:t>
            </a:r>
            <a:r>
              <a:rPr lang="nl-NL" dirty="0" smtClean="0"/>
              <a:t> Delivery</a:t>
            </a:r>
            <a:endParaRPr lang="nl-NL" dirty="0"/>
          </a:p>
          <a:p>
            <a:r>
              <a:rPr lang="nl-NL" dirty="0" smtClean="0"/>
              <a:t>User </a:t>
            </a:r>
            <a:r>
              <a:rPr lang="nl-NL" dirty="0" err="1" smtClean="0"/>
              <a:t>experience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7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zeggen de analisten?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429040" cy="4351338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011B"/>
                </a:solidFill>
              </a:rPr>
              <a:t>'Business at the speed of change'</a:t>
            </a:r>
            <a:endParaRPr lang="nl-NL" dirty="0">
              <a:solidFill>
                <a:srgbClr val="E3011B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4EA-BF09-4C1F-8EB6-13D44B4998D3}" type="slidenum">
              <a:rPr lang="nl-NL" smtClean="0"/>
              <a:t>9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905000" cy="4095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485" y="1886357"/>
            <a:ext cx="394325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4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9|5|5.1|4.8|5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|4.9|5|5|4.9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9|5|4.9|5|4.9|5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497BEF74-6FCA-4C1B-A5CD-F6117534596F}" vid="{56C163D3-85A5-4557-B643-6A09A0BA8B9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497BEF74-6FCA-4C1B-A5CD-F6117534596F}" vid="{56C163D3-85A5-4557-B643-6A09A0BA8B9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634</Words>
  <Application>Microsoft Office PowerPoint</Application>
  <PresentationFormat>Breedbeeld</PresentationFormat>
  <Paragraphs>184</Paragraphs>
  <Slides>21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Kantoorthema</vt:lpstr>
      <vt:lpstr>Aangepast ontwerp</vt:lpstr>
      <vt:lpstr>1_Kantoorthema</vt:lpstr>
      <vt:lpstr>PowerPoint-presentatie</vt:lpstr>
      <vt:lpstr>Het nieuwe ontwikkelen</vt:lpstr>
      <vt:lpstr>Agenda</vt:lpstr>
      <vt:lpstr>Uitdagingen</vt:lpstr>
      <vt:lpstr>Aanleiding</vt:lpstr>
      <vt:lpstr>VAARD</vt:lpstr>
      <vt:lpstr>OutSystems - het idee</vt:lpstr>
      <vt:lpstr>OutSystems</vt:lpstr>
      <vt:lpstr>Wat zeggen de analisten?</vt:lpstr>
      <vt:lpstr>Klanten van OutSystems</vt:lpstr>
      <vt:lpstr>Toepassingen</vt:lpstr>
      <vt:lpstr>App-ontwikkeling</vt:lpstr>
      <vt:lpstr>Portals en webapplicaties</vt:lpstr>
      <vt:lpstr>Business applicaties</vt:lpstr>
      <vt:lpstr>Het nieuwe ontwikkelen</vt:lpstr>
      <vt:lpstr>4 fases</vt:lpstr>
      <vt:lpstr>En dus…</vt:lpstr>
      <vt:lpstr>Positionering</vt:lpstr>
      <vt:lpstr>PowerPoint-presentatie</vt:lpstr>
      <vt:lpstr>Conclusie</vt:lpstr>
      <vt:lpstr>Vragen &amp; antwoorden</vt:lpstr>
    </vt:vector>
  </TitlesOfParts>
  <Company>VAA ICT Consultancy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Leen Rietveld</dc:creator>
  <cp:lastModifiedBy>Leen Rietveld</cp:lastModifiedBy>
  <cp:revision>57</cp:revision>
  <cp:lastPrinted>2017-01-25T11:07:49Z</cp:lastPrinted>
  <dcterms:created xsi:type="dcterms:W3CDTF">2016-10-10T08:26:14Z</dcterms:created>
  <dcterms:modified xsi:type="dcterms:W3CDTF">2017-02-01T09:13:34Z</dcterms:modified>
</cp:coreProperties>
</file>